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20"/>
  </p:notesMasterIdLst>
  <p:sldIdLst>
    <p:sldId id="545" r:id="rId2"/>
    <p:sldId id="524" r:id="rId3"/>
    <p:sldId id="531" r:id="rId4"/>
    <p:sldId id="529" r:id="rId5"/>
    <p:sldId id="530" r:id="rId6"/>
    <p:sldId id="532" r:id="rId7"/>
    <p:sldId id="525" r:id="rId8"/>
    <p:sldId id="526" r:id="rId9"/>
    <p:sldId id="527" r:id="rId10"/>
    <p:sldId id="528" r:id="rId11"/>
    <p:sldId id="533" r:id="rId12"/>
    <p:sldId id="540" r:id="rId13"/>
    <p:sldId id="535" r:id="rId14"/>
    <p:sldId id="541" r:id="rId15"/>
    <p:sldId id="536" r:id="rId16"/>
    <p:sldId id="542" r:id="rId17"/>
    <p:sldId id="543" r:id="rId18"/>
    <p:sldId id="544" r:id="rId19"/>
  </p:sldIdLst>
  <p:sldSz cx="9906000" cy="6858000" type="A4"/>
  <p:notesSz cx="7099300" cy="10234613"/>
  <p:embeddedFontLst>
    <p:embeddedFont>
      <p:font typeface="Wingdings 3" panose="05040102010807070707" pitchFamily="18" charset="2"/>
      <p:regular r:id="rId21"/>
    </p:embeddedFont>
    <p:embeddedFont>
      <p:font typeface="ＭＳ Ｐゴシック" panose="020B0600070205080204" pitchFamily="34" charset="-128"/>
      <p:regular r:id="rId2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18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86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1.emf"/><Relationship Id="rId3" Type="http://schemas.openxmlformats.org/officeDocument/2006/relationships/image" Target="../media/image23.png"/><Relationship Id="rId7" Type="http://schemas.openxmlformats.org/officeDocument/2006/relationships/image" Target="../media/image18.e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0.emf"/><Relationship Id="rId5" Type="http://schemas.openxmlformats.org/officeDocument/2006/relationships/image" Target="../media/image17.emf"/><Relationship Id="rId15" Type="http://schemas.openxmlformats.org/officeDocument/2006/relationships/image" Target="../media/image22.e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9.emf"/><Relationship Id="rId1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4.png"/><Relationship Id="rId5" Type="http://schemas.openxmlformats.org/officeDocument/2006/relationships/image" Target="../media/image17.e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4.png"/><Relationship Id="rId11" Type="http://schemas.openxmlformats.org/officeDocument/2006/relationships/image" Target="../media/image29.emf"/><Relationship Id="rId5" Type="http://schemas.openxmlformats.org/officeDocument/2006/relationships/image" Target="../media/image17.e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4.e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13.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Riskante </a:t>
            </a:r>
            <a:r>
              <a:rPr lang="de-DE" altLang="de-DE" dirty="0" err="1">
                <a:ea typeface="ＭＳ Ｐゴシック" charset="-128"/>
              </a:rPr>
              <a:t>vermögenswerte</a:t>
            </a:r>
            <a:endParaRPr lang="de-DE" altLang="de-DE" dirty="0">
              <a:ea typeface="ＭＳ Ｐゴシック" charset="-128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497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5831" y="1424497"/>
            <a:ext cx="8695857" cy="533032"/>
          </a:xfrm>
        </p:spPr>
        <p:txBody>
          <a:bodyPr/>
          <a:lstStyle/>
          <a:p>
            <a:r>
              <a:rPr lang="de-DE" dirty="0"/>
              <a:t>VARIANZ DER ERTRAGSRATE </a:t>
            </a:r>
            <a:r>
              <a:rPr lang="de-DE" dirty="0" smtClean="0"/>
              <a:t>UND ANTEIL DES RISKANTEN VERMÖGENSWERTES AM PORTFOLIO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VARIANZ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STANDARDABWEICHUNG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RISIKO, GEMESSEN AN DER VARIANZ ODER DER STANDARDABWEICHUNG DER ERTRAGSRATE, STEIGT MIT DEM ANTEIL DES RISKANTEN VERMÖGENSWERTES,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AM PORTFOLIO.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488772"/>
              </p:ext>
            </p:extLst>
          </p:nvPr>
        </p:nvGraphicFramePr>
        <p:xfrm>
          <a:off x="3336967" y="2499273"/>
          <a:ext cx="1353786" cy="436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2" name="Equation" r:id="rId3" imgW="1885816" imgH="600015" progId="Equation">
                  <p:embed/>
                </p:oleObj>
              </mc:Choice>
              <mc:Fallback>
                <p:oleObj name="Equation" r:id="rId3" imgW="1885816" imgH="600015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6967" y="2499273"/>
                        <a:ext cx="1353786" cy="4368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316738"/>
              </p:ext>
            </p:extLst>
          </p:nvPr>
        </p:nvGraphicFramePr>
        <p:xfrm>
          <a:off x="4680353" y="3599491"/>
          <a:ext cx="1391213" cy="353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3" name="Equation" r:id="rId5" imgW="1790790" imgH="447682" progId="Equation">
                  <p:embed/>
                </p:oleObj>
              </mc:Choice>
              <mc:Fallback>
                <p:oleObj name="Equation" r:id="rId5" imgW="1790790" imgH="447682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0353" y="3599491"/>
                        <a:ext cx="1391213" cy="353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38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3906" y="921141"/>
            <a:ext cx="8695857" cy="378653"/>
          </a:xfrm>
        </p:spPr>
        <p:txBody>
          <a:bodyPr/>
          <a:lstStyle/>
          <a:p>
            <a:r>
              <a:rPr lang="de-DE" dirty="0" smtClean="0"/>
              <a:t>BUDGETBESCHRÄNKUNG EINES PORTFOLIOS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H="1" flipV="1">
            <a:off x="1284514" y="2096790"/>
            <a:ext cx="10886" cy="293241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295400" y="5029200"/>
            <a:ext cx="381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365125" y="1635125"/>
            <a:ext cx="17620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MITTELWERT, 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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1295400" y="3200400"/>
            <a:ext cx="2362200" cy="1143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H="1">
            <a:off x="1295400" y="3200400"/>
            <a:ext cx="23622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3657600" y="3200400"/>
            <a:ext cx="0" cy="1828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6" y="2982623"/>
            <a:ext cx="3048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Inhaltsplatzhalter 10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922269"/>
              </p:ext>
            </p:extLst>
          </p:nvPr>
        </p:nvGraphicFramePr>
        <p:xfrm>
          <a:off x="3503299" y="5029201"/>
          <a:ext cx="386121" cy="32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2" name="Equation" r:id="rId4" imgW="552584" imgH="447682" progId="Equation">
                  <p:embed/>
                </p:oleObj>
              </mc:Choice>
              <mc:Fallback>
                <p:oleObj name="Equation" r:id="rId4" imgW="552584" imgH="447682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299" y="5029201"/>
                        <a:ext cx="386121" cy="32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4013860" y="5175250"/>
            <a:ext cx="30139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STANDARDABWEICHUNG, 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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740941"/>
              </p:ext>
            </p:extLst>
          </p:nvPr>
        </p:nvGraphicFramePr>
        <p:xfrm>
          <a:off x="5105401" y="1920173"/>
          <a:ext cx="2423556" cy="403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3" name="Equation" r:id="rId6" imgW="3257416" imgH="533347" progId="Equation">
                  <p:embed/>
                </p:oleObj>
              </mc:Choice>
              <mc:Fallback>
                <p:oleObj name="Equation" r:id="rId6" imgW="3257416" imgH="533347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1" y="1920173"/>
                        <a:ext cx="2423556" cy="4039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183832"/>
              </p:ext>
            </p:extLst>
          </p:nvPr>
        </p:nvGraphicFramePr>
        <p:xfrm>
          <a:off x="1708150" y="4343400"/>
          <a:ext cx="2778125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4" name="Formel" r:id="rId8" imgW="3810000" imgH="533347" progId="Equation.3">
                  <p:embed/>
                </p:oleObj>
              </mc:Choice>
              <mc:Fallback>
                <p:oleObj name="Formel" r:id="rId8" imgW="3810000" imgH="53334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8150" y="4343400"/>
                        <a:ext cx="2778125" cy="395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613693"/>
              </p:ext>
            </p:extLst>
          </p:nvPr>
        </p:nvGraphicFramePr>
        <p:xfrm>
          <a:off x="6053138" y="2398815"/>
          <a:ext cx="1350883" cy="342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5" name="Equation" r:id="rId10" imgW="1790790" imgH="447682" progId="Equation">
                  <p:embed/>
                </p:oleObj>
              </mc:Choice>
              <mc:Fallback>
                <p:oleObj name="Equation" r:id="rId10" imgW="1790790" imgH="447682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3138" y="2398815"/>
                        <a:ext cx="1350883" cy="3427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220685"/>
              </p:ext>
            </p:extLst>
          </p:nvPr>
        </p:nvGraphicFramePr>
        <p:xfrm>
          <a:off x="2867114" y="2667000"/>
          <a:ext cx="2834868" cy="315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6" name="Equation" r:id="rId12" imgW="4095795" imgH="447682" progId="Equation">
                  <p:embed/>
                </p:oleObj>
              </mc:Choice>
              <mc:Fallback>
                <p:oleObj name="Equation" r:id="rId12" imgW="4095795" imgH="447682" progId="Equation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7114" y="2667000"/>
                        <a:ext cx="2834868" cy="3156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3727862" y="3395352"/>
            <a:ext cx="33457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r>
              <a:rPr lang="en-US" altLang="de-DE" sz="1600" dirty="0" smtClean="0">
                <a:solidFill>
                  <a:srgbClr val="66F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BUDGETGERADE, STEIGUNG = </a:t>
            </a:r>
            <a:endParaRPr lang="en-US" altLang="de-DE" sz="1600" dirty="0">
              <a:solidFill>
                <a:srgbClr val="66FF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214928"/>
              </p:ext>
            </p:extLst>
          </p:nvPr>
        </p:nvGraphicFramePr>
        <p:xfrm>
          <a:off x="7189521" y="3158835"/>
          <a:ext cx="885533" cy="801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7" name="Equation" r:id="rId14" imgW="1209518" imgH="1095368" progId="Equation">
                  <p:embed/>
                </p:oleObj>
              </mc:Choice>
              <mc:Fallback>
                <p:oleObj name="Equation" r:id="rId14" imgW="1209518" imgH="1095368" progId="Equation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9521" y="3158835"/>
                        <a:ext cx="885533" cy="801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4566021" y="3959844"/>
            <a:ext cx="40622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IST DER PREIS DES RISIKOS IN </a:t>
            </a:r>
          </a:p>
          <a:p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</a:t>
            </a: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ZUM MITTLEREN ERTRAG.</a:t>
            </a:r>
            <a:endParaRPr lang="en-US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8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0813" y="713877"/>
            <a:ext cx="8695857" cy="378653"/>
          </a:xfrm>
        </p:spPr>
        <p:txBody>
          <a:bodyPr/>
          <a:lstStyle/>
          <a:p>
            <a:r>
              <a:rPr lang="de-DE" dirty="0" smtClean="0"/>
              <a:t>Das optimale </a:t>
            </a:r>
            <a:r>
              <a:rPr lang="de-DE" dirty="0" err="1" smtClean="0"/>
              <a:t>portfolio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H="1" flipV="1">
            <a:off x="1284514" y="2096790"/>
            <a:ext cx="10886" cy="293241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295400" y="5029200"/>
            <a:ext cx="381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365125" y="1635125"/>
            <a:ext cx="17620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MITTELWERT, 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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1295400" y="3200400"/>
            <a:ext cx="2362200" cy="1143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H="1">
            <a:off x="1295400" y="3200400"/>
            <a:ext cx="23622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3657600" y="3200400"/>
            <a:ext cx="0" cy="1828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6" y="2982623"/>
            <a:ext cx="3048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Inhaltsplatzhalter 10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413902"/>
              </p:ext>
            </p:extLst>
          </p:nvPr>
        </p:nvGraphicFramePr>
        <p:xfrm>
          <a:off x="3503613" y="5029200"/>
          <a:ext cx="382587" cy="318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4" name="Formel" r:id="rId4" imgW="552584" imgH="447682" progId="Equation.3">
                  <p:embed/>
                </p:oleObj>
              </mc:Choice>
              <mc:Fallback>
                <p:oleObj name="Formel" r:id="rId4" imgW="552584" imgH="44768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613" y="5029200"/>
                        <a:ext cx="382587" cy="318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4013860" y="5175250"/>
            <a:ext cx="30139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STANDARDABWEICHUNG, 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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3727862" y="3395352"/>
            <a:ext cx="33281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r>
              <a:rPr lang="en-US" altLang="de-DE" sz="1600" dirty="0" smtClean="0">
                <a:solidFill>
                  <a:srgbClr val="66F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BUDGETGERADE, STEIGUNG = </a:t>
            </a:r>
            <a:endParaRPr lang="en-US" altLang="de-DE" sz="1600" dirty="0">
              <a:solidFill>
                <a:srgbClr val="66FF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447800" y="1587500"/>
            <a:ext cx="1981200" cy="1905000"/>
          </a:xfrm>
          <a:custGeom>
            <a:avLst/>
            <a:gdLst>
              <a:gd name="T0" fmla="*/ 0 w 1584"/>
              <a:gd name="T1" fmla="*/ 2147483647 h 1440"/>
              <a:gd name="T2" fmla="*/ 976182517 w 1584"/>
              <a:gd name="T3" fmla="*/ 2147483647 h 1440"/>
              <a:gd name="T4" fmla="*/ 1802182820 w 1584"/>
              <a:gd name="T5" fmla="*/ 1680104167 h 1440"/>
              <a:gd name="T6" fmla="*/ 2147483647 w 1584"/>
              <a:gd name="T7" fmla="*/ 756046875 h 1440"/>
              <a:gd name="T8" fmla="*/ 2147483647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1295400" y="1663700"/>
            <a:ext cx="2438400" cy="2362200"/>
          </a:xfrm>
          <a:custGeom>
            <a:avLst/>
            <a:gdLst>
              <a:gd name="T0" fmla="*/ 0 w 1584"/>
              <a:gd name="T1" fmla="*/ 2147483647 h 1440"/>
              <a:gd name="T2" fmla="*/ 1478714109 w 1584"/>
              <a:gd name="T3" fmla="*/ 2147483647 h 1440"/>
              <a:gd name="T4" fmla="*/ 2147483647 w 1584"/>
              <a:gd name="T5" fmla="*/ 2147483647 h 1440"/>
              <a:gd name="T6" fmla="*/ 2147483647 w 1584"/>
              <a:gd name="T7" fmla="*/ 1162497675 h 1440"/>
              <a:gd name="T8" fmla="*/ 2147483647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>
            <a:off x="1371600" y="2349500"/>
            <a:ext cx="2514600" cy="2286000"/>
          </a:xfrm>
          <a:custGeom>
            <a:avLst/>
            <a:gdLst>
              <a:gd name="T0" fmla="*/ 0 w 1584"/>
              <a:gd name="T1" fmla="*/ 2147483647 h 1440"/>
              <a:gd name="T2" fmla="*/ 1572577500 w 1584"/>
              <a:gd name="T3" fmla="*/ 2147483647 h 1440"/>
              <a:gd name="T4" fmla="*/ 2147483647 w 1584"/>
              <a:gd name="T5" fmla="*/ 2147483647 h 1440"/>
              <a:gd name="T6" fmla="*/ 2147483647 w 1584"/>
              <a:gd name="T7" fmla="*/ 1088707500 h 1440"/>
              <a:gd name="T8" fmla="*/ 2147483647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 flipH="1">
            <a:off x="1295400" y="3819525"/>
            <a:ext cx="1066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2362200" y="3810000"/>
            <a:ext cx="0" cy="1219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916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4" y="4107543"/>
            <a:ext cx="3048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629" y="5029200"/>
            <a:ext cx="349416" cy="31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val 22"/>
          <p:cNvSpPr>
            <a:spLocks noChangeArrowheads="1"/>
          </p:cNvSpPr>
          <p:nvPr/>
        </p:nvSpPr>
        <p:spPr bwMode="auto">
          <a:xfrm>
            <a:off x="2286000" y="3743325"/>
            <a:ext cx="152400" cy="1524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de-DE" altLang="de-DE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" name="Oval 17"/>
          <p:cNvSpPr>
            <a:spLocks noChangeArrowheads="1"/>
          </p:cNvSpPr>
          <p:nvPr/>
        </p:nvSpPr>
        <p:spPr bwMode="auto">
          <a:xfrm>
            <a:off x="3578571" y="3124020"/>
            <a:ext cx="195144" cy="167159"/>
          </a:xfrm>
          <a:custGeom>
            <a:avLst/>
            <a:gdLst>
              <a:gd name="connsiteX0" fmla="*/ 0 w 76200"/>
              <a:gd name="connsiteY0" fmla="*/ 76200 h 152400"/>
              <a:gd name="connsiteX1" fmla="*/ 38100 w 76200"/>
              <a:gd name="connsiteY1" fmla="*/ 0 h 152400"/>
              <a:gd name="connsiteX2" fmla="*/ 76200 w 76200"/>
              <a:gd name="connsiteY2" fmla="*/ 76200 h 152400"/>
              <a:gd name="connsiteX3" fmla="*/ 38100 w 76200"/>
              <a:gd name="connsiteY3" fmla="*/ 152400 h 152400"/>
              <a:gd name="connsiteX4" fmla="*/ 0 w 76200"/>
              <a:gd name="connsiteY4" fmla="*/ 76200 h 152400"/>
              <a:gd name="connsiteX0" fmla="*/ 2040 w 104203"/>
              <a:gd name="connsiteY0" fmla="*/ 76200 h 166914"/>
              <a:gd name="connsiteX1" fmla="*/ 40140 w 104203"/>
              <a:gd name="connsiteY1" fmla="*/ 0 h 166914"/>
              <a:gd name="connsiteX2" fmla="*/ 78240 w 104203"/>
              <a:gd name="connsiteY2" fmla="*/ 76200 h 166914"/>
              <a:gd name="connsiteX3" fmla="*/ 98197 w 104203"/>
              <a:gd name="connsiteY3" fmla="*/ 166914 h 166914"/>
              <a:gd name="connsiteX4" fmla="*/ 2040 w 104203"/>
              <a:gd name="connsiteY4" fmla="*/ 76200 h 166914"/>
              <a:gd name="connsiteX0" fmla="*/ 2830 w 195144"/>
              <a:gd name="connsiteY0" fmla="*/ 76380 h 167159"/>
              <a:gd name="connsiteX1" fmla="*/ 40930 w 195144"/>
              <a:gd name="connsiteY1" fmla="*/ 180 h 167159"/>
              <a:gd name="connsiteX2" fmla="*/ 195144 w 195144"/>
              <a:gd name="connsiteY2" fmla="*/ 61866 h 167159"/>
              <a:gd name="connsiteX3" fmla="*/ 98987 w 195144"/>
              <a:gd name="connsiteY3" fmla="*/ 167094 h 167159"/>
              <a:gd name="connsiteX4" fmla="*/ 2830 w 195144"/>
              <a:gd name="connsiteY4" fmla="*/ 76380 h 1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144" h="167159">
                <a:moveTo>
                  <a:pt x="2830" y="76380"/>
                </a:moveTo>
                <a:cubicBezTo>
                  <a:pt x="-6846" y="48561"/>
                  <a:pt x="8878" y="2599"/>
                  <a:pt x="40930" y="180"/>
                </a:cubicBezTo>
                <a:cubicBezTo>
                  <a:pt x="72982" y="-2239"/>
                  <a:pt x="195144" y="19782"/>
                  <a:pt x="195144" y="61866"/>
                </a:cubicBezTo>
                <a:cubicBezTo>
                  <a:pt x="195144" y="103950"/>
                  <a:pt x="131039" y="164675"/>
                  <a:pt x="98987" y="167094"/>
                </a:cubicBezTo>
                <a:cubicBezTo>
                  <a:pt x="66935" y="169513"/>
                  <a:pt x="12506" y="104199"/>
                  <a:pt x="2830" y="76380"/>
                </a:cubicBezTo>
                <a:close/>
              </a:path>
            </a:pathLst>
          </a:cu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pic>
        <p:nvPicPr>
          <p:cNvPr id="49167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276" y="3207598"/>
            <a:ext cx="2320590" cy="79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70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81" y="3646693"/>
            <a:ext cx="2476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6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345665"/>
          </a:xfrm>
        </p:spPr>
        <p:txBody>
          <a:bodyPr/>
          <a:lstStyle/>
          <a:p>
            <a:r>
              <a:rPr lang="de-DE" dirty="0" smtClean="0"/>
              <a:t>Ein anderer riskanter </a:t>
            </a:r>
            <a:r>
              <a:rPr lang="de-DE" dirty="0" err="1" smtClean="0"/>
              <a:t>vermögenswert</a:t>
            </a:r>
            <a:r>
              <a:rPr lang="de-DE" dirty="0" smtClean="0"/>
              <a:t> – optimales </a:t>
            </a:r>
            <a:r>
              <a:rPr lang="de-DE" dirty="0" err="1" smtClean="0"/>
              <a:t>portfolio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669" y="2052616"/>
            <a:ext cx="8697417" cy="4032250"/>
          </a:xfrm>
        </p:spPr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der neue riskante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hat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ein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ϭ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ϭ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WEITERS NEHMEN WIR AN, DASS </a:t>
            </a:r>
          </a:p>
          <a:p>
            <a:endParaRPr lang="de-DE" sz="18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800" b="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WIE ÄNDERT SICH DAS PORTFOLIO?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336407"/>
              </p:ext>
            </p:extLst>
          </p:nvPr>
        </p:nvGraphicFramePr>
        <p:xfrm>
          <a:off x="3451537" y="4186501"/>
          <a:ext cx="1962291" cy="809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3" name="Equation" r:id="rId3" imgW="2838584" imgH="1162037" progId="Equation">
                  <p:embed/>
                </p:oleObj>
              </mc:Choice>
              <mc:Fallback>
                <p:oleObj name="Equation" r:id="rId3" imgW="2838584" imgH="1162037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1537" y="4186501"/>
                        <a:ext cx="1962291" cy="809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76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0813" y="713877"/>
            <a:ext cx="8695857" cy="548866"/>
          </a:xfrm>
        </p:spPr>
        <p:txBody>
          <a:bodyPr/>
          <a:lstStyle/>
          <a:p>
            <a:r>
              <a:rPr lang="de-DE" dirty="0" smtClean="0"/>
              <a:t>Das optimale </a:t>
            </a:r>
            <a:r>
              <a:rPr lang="de-DE" dirty="0" err="1" smtClean="0"/>
              <a:t>portfolio</a:t>
            </a:r>
            <a:r>
              <a:rPr lang="de-DE" dirty="0" smtClean="0"/>
              <a:t> BEI HÖHERER ERTRAGSRATE UND</a:t>
            </a:r>
            <a:br>
              <a:rPr lang="de-DE" dirty="0" smtClean="0"/>
            </a:br>
            <a:r>
              <a:rPr lang="de-DE" dirty="0" err="1" smtClean="0"/>
              <a:t>GRÖßEREM</a:t>
            </a:r>
            <a:r>
              <a:rPr lang="de-DE" dirty="0" smtClean="0"/>
              <a:t> RISIKO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H="1" flipV="1">
            <a:off x="1284514" y="2096790"/>
            <a:ext cx="10886" cy="293241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295400" y="5029200"/>
            <a:ext cx="381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365125" y="1635125"/>
            <a:ext cx="17620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MITTELWERT, 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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1295400" y="3200400"/>
            <a:ext cx="2362200" cy="1143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H="1">
            <a:off x="1295400" y="3200400"/>
            <a:ext cx="23622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3657600" y="3200400"/>
            <a:ext cx="0" cy="1828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6" y="2982623"/>
            <a:ext cx="3048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Inhaltsplatzhalter 10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385393"/>
              </p:ext>
            </p:extLst>
          </p:nvPr>
        </p:nvGraphicFramePr>
        <p:xfrm>
          <a:off x="3503299" y="5029200"/>
          <a:ext cx="379498" cy="315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2" name="Equation" r:id="rId4" imgW="552584" imgH="447682" progId="Equation">
                  <p:embed/>
                </p:oleObj>
              </mc:Choice>
              <mc:Fallback>
                <p:oleObj name="Equation" r:id="rId4" imgW="552584" imgH="447682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299" y="5029200"/>
                        <a:ext cx="379498" cy="315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4013860" y="5175250"/>
            <a:ext cx="30139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STANDARDABWEICHUNG, 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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4386263" y="3437430"/>
            <a:ext cx="33457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r>
              <a:rPr lang="en-US" altLang="de-DE" sz="1600" dirty="0" smtClean="0">
                <a:solidFill>
                  <a:srgbClr val="66F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BUDGETGERADE, STEIGUNG = </a:t>
            </a:r>
            <a:endParaRPr lang="en-US" altLang="de-DE" sz="1600" dirty="0">
              <a:solidFill>
                <a:srgbClr val="66FF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1295400" y="1663700"/>
            <a:ext cx="2438400" cy="2362200"/>
          </a:xfrm>
          <a:custGeom>
            <a:avLst/>
            <a:gdLst>
              <a:gd name="T0" fmla="*/ 0 w 1584"/>
              <a:gd name="T1" fmla="*/ 2147483647 h 1440"/>
              <a:gd name="T2" fmla="*/ 1478714109 w 1584"/>
              <a:gd name="T3" fmla="*/ 2147483647 h 1440"/>
              <a:gd name="T4" fmla="*/ 2147483647 w 1584"/>
              <a:gd name="T5" fmla="*/ 2147483647 h 1440"/>
              <a:gd name="T6" fmla="*/ 2147483647 w 1584"/>
              <a:gd name="T7" fmla="*/ 1162497675 h 1440"/>
              <a:gd name="T8" fmla="*/ 2147483647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 flipH="1">
            <a:off x="1295400" y="3819525"/>
            <a:ext cx="1066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2362200" y="3810000"/>
            <a:ext cx="0" cy="1219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916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4" y="4107543"/>
            <a:ext cx="3048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629" y="5029200"/>
            <a:ext cx="349416" cy="31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val 22"/>
          <p:cNvSpPr>
            <a:spLocks noChangeArrowheads="1"/>
          </p:cNvSpPr>
          <p:nvPr/>
        </p:nvSpPr>
        <p:spPr bwMode="auto">
          <a:xfrm>
            <a:off x="2286000" y="3743325"/>
            <a:ext cx="152400" cy="1524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de-DE" altLang="de-DE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" name="Oval 17"/>
          <p:cNvSpPr>
            <a:spLocks noChangeArrowheads="1"/>
          </p:cNvSpPr>
          <p:nvPr/>
        </p:nvSpPr>
        <p:spPr bwMode="auto">
          <a:xfrm>
            <a:off x="3578571" y="3124020"/>
            <a:ext cx="195144" cy="167159"/>
          </a:xfrm>
          <a:custGeom>
            <a:avLst/>
            <a:gdLst>
              <a:gd name="connsiteX0" fmla="*/ 0 w 76200"/>
              <a:gd name="connsiteY0" fmla="*/ 76200 h 152400"/>
              <a:gd name="connsiteX1" fmla="*/ 38100 w 76200"/>
              <a:gd name="connsiteY1" fmla="*/ 0 h 152400"/>
              <a:gd name="connsiteX2" fmla="*/ 76200 w 76200"/>
              <a:gd name="connsiteY2" fmla="*/ 76200 h 152400"/>
              <a:gd name="connsiteX3" fmla="*/ 38100 w 76200"/>
              <a:gd name="connsiteY3" fmla="*/ 152400 h 152400"/>
              <a:gd name="connsiteX4" fmla="*/ 0 w 76200"/>
              <a:gd name="connsiteY4" fmla="*/ 76200 h 152400"/>
              <a:gd name="connsiteX0" fmla="*/ 2040 w 104203"/>
              <a:gd name="connsiteY0" fmla="*/ 76200 h 166914"/>
              <a:gd name="connsiteX1" fmla="*/ 40140 w 104203"/>
              <a:gd name="connsiteY1" fmla="*/ 0 h 166914"/>
              <a:gd name="connsiteX2" fmla="*/ 78240 w 104203"/>
              <a:gd name="connsiteY2" fmla="*/ 76200 h 166914"/>
              <a:gd name="connsiteX3" fmla="*/ 98197 w 104203"/>
              <a:gd name="connsiteY3" fmla="*/ 166914 h 166914"/>
              <a:gd name="connsiteX4" fmla="*/ 2040 w 104203"/>
              <a:gd name="connsiteY4" fmla="*/ 76200 h 166914"/>
              <a:gd name="connsiteX0" fmla="*/ 2830 w 195144"/>
              <a:gd name="connsiteY0" fmla="*/ 76380 h 167159"/>
              <a:gd name="connsiteX1" fmla="*/ 40930 w 195144"/>
              <a:gd name="connsiteY1" fmla="*/ 180 h 167159"/>
              <a:gd name="connsiteX2" fmla="*/ 195144 w 195144"/>
              <a:gd name="connsiteY2" fmla="*/ 61866 h 167159"/>
              <a:gd name="connsiteX3" fmla="*/ 98987 w 195144"/>
              <a:gd name="connsiteY3" fmla="*/ 167094 h 167159"/>
              <a:gd name="connsiteX4" fmla="*/ 2830 w 195144"/>
              <a:gd name="connsiteY4" fmla="*/ 76380 h 1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144" h="167159">
                <a:moveTo>
                  <a:pt x="2830" y="76380"/>
                </a:moveTo>
                <a:cubicBezTo>
                  <a:pt x="-6846" y="48561"/>
                  <a:pt x="8878" y="2599"/>
                  <a:pt x="40930" y="180"/>
                </a:cubicBezTo>
                <a:cubicBezTo>
                  <a:pt x="72982" y="-2239"/>
                  <a:pt x="195144" y="19782"/>
                  <a:pt x="195144" y="61866"/>
                </a:cubicBezTo>
                <a:cubicBezTo>
                  <a:pt x="195144" y="103950"/>
                  <a:pt x="131039" y="164675"/>
                  <a:pt x="98987" y="167094"/>
                </a:cubicBezTo>
                <a:cubicBezTo>
                  <a:pt x="66935" y="169513"/>
                  <a:pt x="12506" y="104199"/>
                  <a:pt x="2830" y="76380"/>
                </a:cubicBezTo>
                <a:close/>
              </a:path>
            </a:pathLst>
          </a:cu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24" y="3633787"/>
            <a:ext cx="2476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Line 27"/>
          <p:cNvSpPr>
            <a:spLocks noChangeShapeType="1"/>
          </p:cNvSpPr>
          <p:nvPr/>
        </p:nvSpPr>
        <p:spPr bwMode="auto">
          <a:xfrm flipV="1">
            <a:off x="1295400" y="2514600"/>
            <a:ext cx="2819400" cy="182880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1" name="Line 23"/>
          <p:cNvSpPr>
            <a:spLocks noChangeShapeType="1"/>
          </p:cNvSpPr>
          <p:nvPr/>
        </p:nvSpPr>
        <p:spPr bwMode="auto">
          <a:xfrm flipH="1">
            <a:off x="1295400" y="2514600"/>
            <a:ext cx="2819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2" name="Line 24"/>
          <p:cNvSpPr>
            <a:spLocks noChangeShapeType="1"/>
          </p:cNvSpPr>
          <p:nvPr/>
        </p:nvSpPr>
        <p:spPr bwMode="auto">
          <a:xfrm>
            <a:off x="4114800" y="2514600"/>
            <a:ext cx="0" cy="2514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1847850" y="1590675"/>
            <a:ext cx="1733550" cy="2057400"/>
          </a:xfrm>
          <a:custGeom>
            <a:avLst/>
            <a:gdLst>
              <a:gd name="T0" fmla="*/ 0 w 1584"/>
              <a:gd name="T1" fmla="*/ 2147483647 h 1440"/>
              <a:gd name="T2" fmla="*/ 747389877 w 1584"/>
              <a:gd name="T3" fmla="*/ 2147483647 h 1440"/>
              <a:gd name="T4" fmla="*/ 1379796359 w 1584"/>
              <a:gd name="T5" fmla="*/ 1959673500 h 1440"/>
              <a:gd name="T6" fmla="*/ 1782236051 w 1584"/>
              <a:gd name="T7" fmla="*/ 881853075 h 1440"/>
              <a:gd name="T8" fmla="*/ 1897219446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5" name="Oval 29"/>
          <p:cNvSpPr>
            <a:spLocks noChangeArrowheads="1"/>
          </p:cNvSpPr>
          <p:nvPr/>
        </p:nvSpPr>
        <p:spPr bwMode="auto">
          <a:xfrm>
            <a:off x="4038600" y="2438400"/>
            <a:ext cx="152400" cy="15240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36" name="Oval 33"/>
          <p:cNvSpPr>
            <a:spLocks noChangeArrowheads="1"/>
          </p:cNvSpPr>
          <p:nvPr/>
        </p:nvSpPr>
        <p:spPr bwMode="auto">
          <a:xfrm>
            <a:off x="2524125" y="3409950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>
            <a:off x="2590800" y="3505200"/>
            <a:ext cx="0" cy="1524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8" name="Line 34"/>
          <p:cNvSpPr>
            <a:spLocks noChangeShapeType="1"/>
          </p:cNvSpPr>
          <p:nvPr/>
        </p:nvSpPr>
        <p:spPr bwMode="auto">
          <a:xfrm flipH="1">
            <a:off x="1295400" y="3486150"/>
            <a:ext cx="1295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AutoShape 36"/>
          <p:cNvSpPr>
            <a:spLocks noChangeArrowheads="1"/>
          </p:cNvSpPr>
          <p:nvPr/>
        </p:nvSpPr>
        <p:spPr bwMode="auto">
          <a:xfrm>
            <a:off x="1600200" y="35052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40" name="AutoShape 37"/>
          <p:cNvSpPr>
            <a:spLocks noChangeArrowheads="1"/>
          </p:cNvSpPr>
          <p:nvPr/>
        </p:nvSpPr>
        <p:spPr bwMode="auto">
          <a:xfrm>
            <a:off x="2362200" y="4267200"/>
            <a:ext cx="2286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41" name="Oval 28"/>
          <p:cNvSpPr>
            <a:spLocks noChangeArrowheads="1"/>
          </p:cNvSpPr>
          <p:nvPr/>
        </p:nvSpPr>
        <p:spPr bwMode="auto">
          <a:xfrm>
            <a:off x="1219200" y="4267200"/>
            <a:ext cx="152400" cy="15240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4386263" y="2235200"/>
            <a:ext cx="33794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5F5F5F"/>
                </a:solidFill>
                <a:cs typeface="Arial" panose="020B0604020202020204" pitchFamily="34" charset="0"/>
              </a:rPr>
              <a:t>BUDGETGERADE, STEIGUNG =  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121" y="2071777"/>
            <a:ext cx="658396" cy="6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020666"/>
              </p:ext>
            </p:extLst>
          </p:nvPr>
        </p:nvGraphicFramePr>
        <p:xfrm>
          <a:off x="7784390" y="3260777"/>
          <a:ext cx="931862" cy="691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" name="Equation" r:id="rId10" imgW="1200195" imgH="1085691" progId="Equation">
                  <p:embed/>
                </p:oleObj>
              </mc:Choice>
              <mc:Fallback>
                <p:oleObj name="Equation" r:id="rId10" imgW="1200195" imgH="1085691" progId="Equation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4390" y="3260777"/>
                        <a:ext cx="931862" cy="691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39"/>
          <p:cNvSpPr txBox="1">
            <a:spLocks noChangeArrowheads="1"/>
          </p:cNvSpPr>
          <p:nvPr/>
        </p:nvSpPr>
        <p:spPr bwMode="auto">
          <a:xfrm>
            <a:off x="4403725" y="4038600"/>
            <a:ext cx="42332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cs typeface="Arial" panose="020B0604020202020204" pitchFamily="34" charset="0"/>
              </a:rPr>
              <a:t>IN DIESEM FALL WERDEN EINE HÖHERE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cs typeface="Arial" panose="020B0604020202020204" pitchFamily="34" charset="0"/>
              </a:rPr>
              <a:t>MITTLERE ERTRAGSRATE UND EIN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err="1" smtClean="0">
                <a:cs typeface="Arial" panose="020B0604020202020204" pitchFamily="34" charset="0"/>
              </a:rPr>
              <a:t>GRÖßERES</a:t>
            </a:r>
            <a:r>
              <a:rPr lang="en-US" altLang="de-DE" sz="1600" dirty="0" smtClean="0">
                <a:cs typeface="Arial" panose="020B0604020202020204" pitchFamily="34" charset="0"/>
              </a:rPr>
              <a:t> RISIKO GEWÄHLT.</a:t>
            </a:r>
            <a:endParaRPr lang="en-US" altLang="de-DE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91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355535"/>
          </a:xfrm>
        </p:spPr>
        <p:txBody>
          <a:bodyPr/>
          <a:lstStyle/>
          <a:p>
            <a:r>
              <a:rPr lang="de-DE" dirty="0" smtClean="0"/>
              <a:t>MESSUNG DES RISIKOS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058798"/>
            <a:ext cx="8697417" cy="4032250"/>
          </a:xfrm>
        </p:spPr>
        <p:txBody>
          <a:bodyPr/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RISKANT IST EIN VERMÖGENSWERT?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HÄNGT DAVON AB, WIE DIESER VERMÖGENSWERT MIT DEN WERTEN ANDERER VERMÖGEN ZUSAMMENHÄNGT.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Z. B. EIN WERTPAPIER a €60 MIT EINER WAHRSCHEINLICHKEIT VON 1/4 UND €20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MIT EINER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WAHRSCHEINLICHKEIT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3/4, DANN IST DER WERT DIESES AKTIVUMS MAXIMAL €30.</a:t>
            </a:r>
          </a:p>
          <a:p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 GIBT ES EIN WERTPAPIER B, DAS €20 WERT IST, WENN </a:t>
            </a:r>
            <a:r>
              <a:rPr lang="de-DE" sz="1600" b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a‘S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WERT €60 IST, UND €60, WENN </a:t>
            </a:r>
            <a:r>
              <a:rPr lang="de-DE" sz="1600" b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a‘S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WERT €20 IST (PERFEKTE NEGATIVE KORRELATION DER Werte). </a:t>
            </a:r>
          </a:p>
          <a:p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50:50 MISCHUNG DER BEIDEN WERTPAPIERE HAT EINEN WERT VON  </a:t>
            </a:r>
            <a:b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€40 &gt; €30.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057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BETA EINES WERTPAPIERS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BETA,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ß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EINES WERTPAPIERS MISST DESSEN RISIKO RELATIV ZUM RISIKO DES GESAMTEN MARKTES.</a:t>
            </a:r>
          </a:p>
          <a:p>
            <a:endParaRPr 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8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BEDEUTET, DASS DIE ERTRAGSRATE DES Wertpapiers A mit der ertragsrate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marktes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insgesamt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nicht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perfekt korreliert ist und daher dazu verwendet werden kann, ein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portfolio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einem geringeren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risiko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erstellen.</a:t>
            </a:r>
          </a:p>
          <a:p>
            <a:endParaRPr lang="de-DE" sz="1800" i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778164"/>
              </p:ext>
            </p:extLst>
          </p:nvPr>
        </p:nvGraphicFramePr>
        <p:xfrm>
          <a:off x="2021983" y="2847178"/>
          <a:ext cx="3183608" cy="593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4" name="Formel" r:id="rId3" imgW="2158920" imgH="393480" progId="Equation.3">
                  <p:embed/>
                </p:oleObj>
              </mc:Choice>
              <mc:Fallback>
                <p:oleObj name="Formel" r:id="rId3" imgW="21589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1983" y="2847178"/>
                        <a:ext cx="3183608" cy="5930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562051"/>
              </p:ext>
            </p:extLst>
          </p:nvPr>
        </p:nvGraphicFramePr>
        <p:xfrm>
          <a:off x="5213580" y="2853984"/>
          <a:ext cx="2166016" cy="626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5" name="Formel" r:id="rId5" imgW="1511280" imgH="431640" progId="Equation.3">
                  <p:embed/>
                </p:oleObj>
              </mc:Choice>
              <mc:Fallback>
                <p:oleObj name="Formel" r:id="rId5" imgW="151128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3580" y="2853984"/>
                        <a:ext cx="2166016" cy="6265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672978"/>
              </p:ext>
            </p:extLst>
          </p:nvPr>
        </p:nvGraphicFramePr>
        <p:xfrm>
          <a:off x="3734873" y="3852381"/>
          <a:ext cx="1635411" cy="32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6" name="Equation" r:id="rId7" imgW="2276318" imgH="438004" progId="Equation">
                  <p:embed/>
                </p:oleObj>
              </mc:Choice>
              <mc:Fallback>
                <p:oleObj name="Equation" r:id="rId7" imgW="2276318" imgH="43800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4873" y="3852381"/>
                        <a:ext cx="1635411" cy="32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498148"/>
              </p:ext>
            </p:extLst>
          </p:nvPr>
        </p:nvGraphicFramePr>
        <p:xfrm>
          <a:off x="1068946" y="4601029"/>
          <a:ext cx="1125100" cy="27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7" name="Equation" r:id="rId9" imgW="1876492" imgH="438004" progId="Equation">
                  <p:embed/>
                </p:oleObj>
              </mc:Choice>
              <mc:Fallback>
                <p:oleObj name="Equation" r:id="rId9" imgW="1876492" imgH="438004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946" y="4601029"/>
                        <a:ext cx="1125100" cy="27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00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0606" y="670335"/>
            <a:ext cx="8695857" cy="360179"/>
          </a:xfrm>
        </p:spPr>
        <p:txBody>
          <a:bodyPr/>
          <a:lstStyle/>
          <a:p>
            <a:r>
              <a:rPr lang="de-DE" dirty="0" smtClean="0"/>
              <a:t>Risikobereinigung der ertragsrate riskanter </a:t>
            </a:r>
            <a:r>
              <a:rPr lang="de-DE" dirty="0" err="1" smtClean="0"/>
              <a:t>vermögenswerte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77257"/>
            <a:ext cx="8697417" cy="4923519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gleichgewicht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müssen alle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dieselbe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risikobereinigte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ertragsrate aufweisen.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risiko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 relativ zum gesamten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marktrisiko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</a:t>
            </a:r>
            <a:r>
              <a:rPr lang="en-US" altLang="de-DE" sz="1600" b="0" i="1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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A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. </a:t>
            </a: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Das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marktrisiko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i="1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</a:t>
            </a:r>
            <a:r>
              <a:rPr lang="en-US" altLang="de-DE" sz="1600" b="0" i="1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. </a:t>
            </a: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Das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gesamtrisiko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des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aktivums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a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daher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i="1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</a:t>
            </a:r>
            <a:r>
              <a:rPr lang="en-US" altLang="de-DE" sz="1600" b="0" baseline="-25000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A</a:t>
            </a:r>
            <a:r>
              <a:rPr lang="en-US" altLang="de-DE" sz="1600" b="0" i="1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</a:t>
            </a:r>
            <a:r>
              <a:rPr lang="en-US" altLang="de-DE" sz="1600" b="0" i="1" baseline="-25000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. </a:t>
            </a: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Der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preis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des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risikos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Die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kosten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des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risikos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von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aktivum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a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sind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daher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i="1" cap="none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ja-JP" sz="1600" b="0" i="1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</a:t>
            </a:r>
            <a:r>
              <a:rPr lang="en-US" altLang="ja-JP" sz="1600" b="0" baseline="-25000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A</a:t>
            </a:r>
            <a:r>
              <a:rPr lang="en-US" altLang="ja-JP" sz="1600" b="0" i="1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</a:t>
            </a:r>
            <a:r>
              <a:rPr lang="en-US" altLang="ja-JP" sz="1600" b="0" i="1" baseline="-25000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. </a:t>
            </a: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Die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risikobereinigung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für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aktivum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a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</a:p>
          <a:p>
            <a:endParaRPr lang="en-US" sz="1600" b="0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Und die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risikobereinigte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ertragsrate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daher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11944"/>
              </p:ext>
            </p:extLst>
          </p:nvPr>
        </p:nvGraphicFramePr>
        <p:xfrm>
          <a:off x="4012601" y="3367997"/>
          <a:ext cx="1328656" cy="739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6" name="Equation" r:id="rId3" imgW="1962195" imgH="1085691" progId="Equation">
                  <p:embed/>
                </p:oleObj>
              </mc:Choice>
              <mc:Fallback>
                <p:oleObj name="Equation" r:id="rId3" imgW="1962195" imgH="1085691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2601" y="3367997"/>
                        <a:ext cx="1328656" cy="7392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019841"/>
              </p:ext>
            </p:extLst>
          </p:nvPr>
        </p:nvGraphicFramePr>
        <p:xfrm>
          <a:off x="2640169" y="4931996"/>
          <a:ext cx="4320564" cy="714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7" name="Equation" r:id="rId5" imgW="6648584" imgH="1085691" progId="Equation">
                  <p:embed/>
                </p:oleObj>
              </mc:Choice>
              <mc:Fallback>
                <p:oleObj name="Equation" r:id="rId5" imgW="6648584" imgH="1085691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169" y="4931996"/>
                        <a:ext cx="4320564" cy="714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2289388"/>
              </p:ext>
            </p:extLst>
          </p:nvPr>
        </p:nvGraphicFramePr>
        <p:xfrm>
          <a:off x="6798506" y="5690905"/>
          <a:ext cx="1788246" cy="330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8" name="Equation" r:id="rId7" imgW="2914605" imgH="524028" progId="Equation">
                  <p:embed/>
                </p:oleObj>
              </mc:Choice>
              <mc:Fallback>
                <p:oleObj name="Equation" r:id="rId7" imgW="2914605" imgH="524028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8506" y="5690905"/>
                        <a:ext cx="1788246" cy="3302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854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Gleichgewicht auf einem markt riskanter </a:t>
            </a:r>
            <a:r>
              <a:rPr lang="de-DE" dirty="0" err="1" smtClean="0"/>
              <a:t>vermögenswerte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Im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gleichgewicht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müssen alle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vermögenswerte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dieselbe </a:t>
            </a:r>
            <a:r>
              <a:rPr lang="de-DE" sz="1600" b="0" i="1" dirty="0">
                <a:latin typeface="Arial" panose="020B0604020202020204" pitchFamily="34" charset="0"/>
                <a:cs typeface="Arial" panose="020B0604020202020204" pitchFamily="34" charset="0"/>
              </a:rPr>
              <a:t>risikobereinigte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ertragsrate aufweisen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risikofreie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wertpapier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hat ein </a:t>
            </a:r>
            <a:r>
              <a:rPr lang="en-US" altLang="ja-JP" sz="1600" b="0" i="1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</a:t>
            </a:r>
            <a:r>
              <a:rPr lang="en-US" altLang="ja-JP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= 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0, seine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risikobereinigte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ertragsrate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da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einfach</a:t>
            </a:r>
            <a:endParaRPr lang="en-US" altLang="ja-JP" sz="1600" b="0" dirty="0" smtClean="0"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Daher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muss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für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jedes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riskante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aktivum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gelten</a:t>
            </a:r>
            <a:endParaRPr lang="en-US" altLang="ja-JP" sz="1600" b="0" dirty="0" smtClean="0"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</a:p>
          <a:p>
            <a:endParaRPr lang="en-US" sz="1600" b="0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Diese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letzte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gleichung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das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hauptergebnis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des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modells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zur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bewertung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von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kapitalvermögen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(CAPM = capital asset pricing model).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081580"/>
              </p:ext>
            </p:extLst>
          </p:nvPr>
        </p:nvGraphicFramePr>
        <p:xfrm>
          <a:off x="4338095" y="3182219"/>
          <a:ext cx="474549" cy="319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4" name="Equation" r:id="rId3" imgW="485887" imgH="524028" progId="Equation">
                  <p:embed/>
                </p:oleObj>
              </mc:Choice>
              <mc:Fallback>
                <p:oleObj name="Equation" r:id="rId3" imgW="485887" imgH="524028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8095" y="3182219"/>
                        <a:ext cx="474549" cy="3193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669889"/>
              </p:ext>
            </p:extLst>
          </p:nvPr>
        </p:nvGraphicFramePr>
        <p:xfrm>
          <a:off x="2721669" y="4078289"/>
          <a:ext cx="3125094" cy="1008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5" name="Formel" r:id="rId5" imgW="1511280" imgH="482400" progId="Equation.3">
                  <p:embed/>
                </p:oleObj>
              </mc:Choice>
              <mc:Fallback>
                <p:oleObj name="Formel" r:id="rId5" imgW="151128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1669" y="4078289"/>
                        <a:ext cx="3125094" cy="10088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537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8938" y="618875"/>
            <a:ext cx="8695857" cy="307717"/>
          </a:xfrm>
        </p:spPr>
        <p:txBody>
          <a:bodyPr/>
          <a:lstStyle/>
          <a:p>
            <a:r>
              <a:rPr lang="de-DE" dirty="0" smtClean="0"/>
              <a:t>Mittelwert, </a:t>
            </a:r>
            <a:r>
              <a:rPr lang="de-DE" dirty="0" err="1" smtClean="0"/>
              <a:t>varianz</a:t>
            </a:r>
            <a:r>
              <a:rPr lang="de-DE" dirty="0" smtClean="0"/>
              <a:t> und </a:t>
            </a:r>
            <a:r>
              <a:rPr lang="de-DE" dirty="0" err="1" smtClean="0"/>
              <a:t>standardabweichung</a:t>
            </a:r>
            <a:r>
              <a:rPr lang="de-DE" dirty="0" smtClean="0"/>
              <a:t> einer </a:t>
            </a:r>
            <a:r>
              <a:rPr lang="de-DE" dirty="0" err="1" smtClean="0"/>
              <a:t>verteilung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75658"/>
            <a:ext cx="8697417" cy="4892634"/>
          </a:xfrm>
        </p:spPr>
        <p:txBody>
          <a:bodyPr/>
          <a:lstStyle/>
          <a:p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Eine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zufallsvariable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nimmt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werte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i="1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…, </a:t>
            </a:r>
            <a:r>
              <a:rPr lang="en-US" altLang="de-DE" sz="1600" b="0" i="1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</a:t>
            </a:r>
            <a:r>
              <a:rPr lang="en-US" altLang="de-DE" sz="1600" b="0" baseline="-2500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mit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den wahrscheinlichkeiten  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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, ..., 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S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  (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1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+ · · · + 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S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= 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) an.</a:t>
            </a:r>
            <a:endParaRPr lang="en-US" altLang="de-DE" sz="1600" b="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mittelwert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(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erwartungswert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)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dieser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verteilung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durchschnittswert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:</a:t>
            </a:r>
          </a:p>
          <a:p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Varianz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Verteilung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durchschnitt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quadrierten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abweichungen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vom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mittelwert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:</a:t>
            </a:r>
          </a:p>
          <a:p>
            <a:endParaRPr lang="en-US" altLang="de-DE" sz="1600" b="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standardabweichung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verteilung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ist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quadratwurzel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varianz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:</a:t>
            </a:r>
          </a:p>
          <a:p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</a:b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Varianz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und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standardabweichung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messen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variabilität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(variation)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zufallsvariablen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;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maßeinheiten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standardabweichung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sind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      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dieselben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wie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jene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zufallsvariablen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 und des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mittelwerts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607218"/>
              </p:ext>
            </p:extLst>
          </p:nvPr>
        </p:nvGraphicFramePr>
        <p:xfrm>
          <a:off x="3457621" y="2317714"/>
          <a:ext cx="2053356" cy="623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2" name="Formel" r:id="rId3" imgW="3543210" imgH="1066694" progId="Equation.3">
                  <p:embed/>
                </p:oleObj>
              </mc:Choice>
              <mc:Fallback>
                <p:oleObj name="Formel" r:id="rId3" imgW="3543210" imgH="1066694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7621" y="2317714"/>
                        <a:ext cx="2053356" cy="6233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288893"/>
              </p:ext>
            </p:extLst>
          </p:nvPr>
        </p:nvGraphicFramePr>
        <p:xfrm>
          <a:off x="3503221" y="3534065"/>
          <a:ext cx="3074636" cy="616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3" name="Equation" r:id="rId5" imgW="5372010" imgH="1066694" progId="Equation">
                  <p:embed/>
                </p:oleObj>
              </mc:Choice>
              <mc:Fallback>
                <p:oleObj name="Equation" r:id="rId5" imgW="5372010" imgH="106669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221" y="3534065"/>
                        <a:ext cx="3074636" cy="6163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595850"/>
              </p:ext>
            </p:extLst>
          </p:nvPr>
        </p:nvGraphicFramePr>
        <p:xfrm>
          <a:off x="2810530" y="4513943"/>
          <a:ext cx="3967416" cy="695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4" name="Formel" r:id="rId7" imgW="2781000" imgH="482400" progId="Equation.3">
                  <p:embed/>
                </p:oleObj>
              </mc:Choice>
              <mc:Fallback>
                <p:oleObj name="Formel" r:id="rId7" imgW="278100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0530" y="4513943"/>
                        <a:ext cx="3967416" cy="6957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5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5188" y="797005"/>
            <a:ext cx="8695857" cy="497205"/>
          </a:xfrm>
        </p:spPr>
        <p:txBody>
          <a:bodyPr/>
          <a:lstStyle/>
          <a:p>
            <a:r>
              <a:rPr lang="de-DE" dirty="0" smtClean="0"/>
              <a:t>Mittelwert und </a:t>
            </a:r>
            <a:r>
              <a:rPr lang="de-DE" dirty="0" err="1" smtClean="0"/>
              <a:t>varianz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20042"/>
            <a:ext cx="9003529" cy="4728236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219200" y="2057400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19200" y="5029200"/>
            <a:ext cx="6096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468088" y="5213268"/>
            <a:ext cx="36487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WERTE DER ZUFALLSVARIABLEN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57200" y="1641475"/>
            <a:ext cx="25378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WAHRSCHEINLICHKEIT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267200" y="1668566"/>
            <a:ext cx="42033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ZWEI</a:t>
            </a:r>
            <a:r>
              <a:rPr kumimoji="0" lang="en-US" altLang="de-DE" sz="16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VERTEILUNGEN MIT DERSELBEN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VARIANZ</a:t>
            </a:r>
            <a:r>
              <a:rPr lang="en-US" altLang="de-DE" sz="16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UNTERSCHIEDLICHEN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MITTELWERTEN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12" name="Group 7"/>
          <p:cNvGrpSpPr>
            <a:grpSpLocks/>
          </p:cNvGrpSpPr>
          <p:nvPr/>
        </p:nvGrpSpPr>
        <p:grpSpPr bwMode="auto">
          <a:xfrm>
            <a:off x="1600200" y="3505200"/>
            <a:ext cx="3190875" cy="1524000"/>
            <a:chOff x="1008" y="2208"/>
            <a:chExt cx="2010" cy="96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008" y="2208"/>
              <a:ext cx="1008" cy="960"/>
            </a:xfrm>
            <a:custGeom>
              <a:avLst/>
              <a:gdLst>
                <a:gd name="T0" fmla="*/ 0 w 1008"/>
                <a:gd name="T1" fmla="*/ 960 h 960"/>
                <a:gd name="T2" fmla="*/ 432 w 1008"/>
                <a:gd name="T3" fmla="*/ 864 h 960"/>
                <a:gd name="T4" fmla="*/ 720 w 1008"/>
                <a:gd name="T5" fmla="*/ 576 h 960"/>
                <a:gd name="T6" fmla="*/ 816 w 1008"/>
                <a:gd name="T7" fmla="*/ 288 h 960"/>
                <a:gd name="T8" fmla="*/ 912 w 1008"/>
                <a:gd name="T9" fmla="*/ 48 h 960"/>
                <a:gd name="T10" fmla="*/ 1008 w 1008"/>
                <a:gd name="T11" fmla="*/ 0 h 9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960"/>
                <a:gd name="T20" fmla="*/ 1008 w 1008"/>
                <a:gd name="T21" fmla="*/ 960 h 9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960">
                  <a:moveTo>
                    <a:pt x="0" y="960"/>
                  </a:moveTo>
                  <a:cubicBezTo>
                    <a:pt x="156" y="944"/>
                    <a:pt x="312" y="928"/>
                    <a:pt x="432" y="864"/>
                  </a:cubicBezTo>
                  <a:cubicBezTo>
                    <a:pt x="552" y="800"/>
                    <a:pt x="656" y="672"/>
                    <a:pt x="720" y="576"/>
                  </a:cubicBezTo>
                  <a:cubicBezTo>
                    <a:pt x="784" y="480"/>
                    <a:pt x="784" y="376"/>
                    <a:pt x="816" y="288"/>
                  </a:cubicBezTo>
                  <a:cubicBezTo>
                    <a:pt x="848" y="200"/>
                    <a:pt x="880" y="96"/>
                    <a:pt x="912" y="48"/>
                  </a:cubicBezTo>
                  <a:cubicBezTo>
                    <a:pt x="944" y="0"/>
                    <a:pt x="976" y="0"/>
                    <a:pt x="1008" y="0"/>
                  </a:cubicBezTo>
                </a:path>
              </a:pathLst>
            </a:custGeom>
            <a:noFill/>
            <a:ln w="38100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 flipH="1">
              <a:off x="2010" y="2208"/>
              <a:ext cx="1008" cy="960"/>
            </a:xfrm>
            <a:custGeom>
              <a:avLst/>
              <a:gdLst>
                <a:gd name="T0" fmla="*/ 0 w 1008"/>
                <a:gd name="T1" fmla="*/ 960 h 960"/>
                <a:gd name="T2" fmla="*/ 432 w 1008"/>
                <a:gd name="T3" fmla="*/ 864 h 960"/>
                <a:gd name="T4" fmla="*/ 720 w 1008"/>
                <a:gd name="T5" fmla="*/ 576 h 960"/>
                <a:gd name="T6" fmla="*/ 816 w 1008"/>
                <a:gd name="T7" fmla="*/ 288 h 960"/>
                <a:gd name="T8" fmla="*/ 912 w 1008"/>
                <a:gd name="T9" fmla="*/ 48 h 960"/>
                <a:gd name="T10" fmla="*/ 1008 w 1008"/>
                <a:gd name="T11" fmla="*/ 0 h 9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960"/>
                <a:gd name="T20" fmla="*/ 1008 w 1008"/>
                <a:gd name="T21" fmla="*/ 960 h 9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960">
                  <a:moveTo>
                    <a:pt x="0" y="960"/>
                  </a:moveTo>
                  <a:cubicBezTo>
                    <a:pt x="156" y="944"/>
                    <a:pt x="312" y="928"/>
                    <a:pt x="432" y="864"/>
                  </a:cubicBezTo>
                  <a:cubicBezTo>
                    <a:pt x="552" y="800"/>
                    <a:pt x="656" y="672"/>
                    <a:pt x="720" y="576"/>
                  </a:cubicBezTo>
                  <a:cubicBezTo>
                    <a:pt x="784" y="480"/>
                    <a:pt x="784" y="376"/>
                    <a:pt x="816" y="288"/>
                  </a:cubicBezTo>
                  <a:cubicBezTo>
                    <a:pt x="848" y="200"/>
                    <a:pt x="880" y="96"/>
                    <a:pt x="912" y="48"/>
                  </a:cubicBezTo>
                  <a:cubicBezTo>
                    <a:pt x="944" y="0"/>
                    <a:pt x="976" y="0"/>
                    <a:pt x="1008" y="0"/>
                  </a:cubicBezTo>
                </a:path>
              </a:pathLst>
            </a:custGeom>
            <a:noFill/>
            <a:ln w="38100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3057525" y="3505200"/>
            <a:ext cx="3190875" cy="1524000"/>
            <a:chOff x="1008" y="2208"/>
            <a:chExt cx="2010" cy="960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008" y="2208"/>
              <a:ext cx="1008" cy="960"/>
            </a:xfrm>
            <a:custGeom>
              <a:avLst/>
              <a:gdLst>
                <a:gd name="T0" fmla="*/ 0 w 1008"/>
                <a:gd name="T1" fmla="*/ 960 h 960"/>
                <a:gd name="T2" fmla="*/ 432 w 1008"/>
                <a:gd name="T3" fmla="*/ 864 h 960"/>
                <a:gd name="T4" fmla="*/ 720 w 1008"/>
                <a:gd name="T5" fmla="*/ 576 h 960"/>
                <a:gd name="T6" fmla="*/ 816 w 1008"/>
                <a:gd name="T7" fmla="*/ 288 h 960"/>
                <a:gd name="T8" fmla="*/ 912 w 1008"/>
                <a:gd name="T9" fmla="*/ 48 h 960"/>
                <a:gd name="T10" fmla="*/ 1008 w 1008"/>
                <a:gd name="T11" fmla="*/ 0 h 9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960"/>
                <a:gd name="T20" fmla="*/ 1008 w 1008"/>
                <a:gd name="T21" fmla="*/ 960 h 9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960">
                  <a:moveTo>
                    <a:pt x="0" y="960"/>
                  </a:moveTo>
                  <a:cubicBezTo>
                    <a:pt x="156" y="944"/>
                    <a:pt x="312" y="928"/>
                    <a:pt x="432" y="864"/>
                  </a:cubicBezTo>
                  <a:cubicBezTo>
                    <a:pt x="552" y="800"/>
                    <a:pt x="656" y="672"/>
                    <a:pt x="720" y="576"/>
                  </a:cubicBezTo>
                  <a:cubicBezTo>
                    <a:pt x="784" y="480"/>
                    <a:pt x="784" y="376"/>
                    <a:pt x="816" y="288"/>
                  </a:cubicBezTo>
                  <a:cubicBezTo>
                    <a:pt x="848" y="200"/>
                    <a:pt x="880" y="96"/>
                    <a:pt x="912" y="48"/>
                  </a:cubicBezTo>
                  <a:cubicBezTo>
                    <a:pt x="944" y="0"/>
                    <a:pt x="976" y="0"/>
                    <a:pt x="1008" y="0"/>
                  </a:cubicBezTo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 flipH="1">
              <a:off x="2010" y="2208"/>
              <a:ext cx="1008" cy="960"/>
            </a:xfrm>
            <a:custGeom>
              <a:avLst/>
              <a:gdLst>
                <a:gd name="T0" fmla="*/ 0 w 1008"/>
                <a:gd name="T1" fmla="*/ 960 h 960"/>
                <a:gd name="T2" fmla="*/ 432 w 1008"/>
                <a:gd name="T3" fmla="*/ 864 h 960"/>
                <a:gd name="T4" fmla="*/ 720 w 1008"/>
                <a:gd name="T5" fmla="*/ 576 h 960"/>
                <a:gd name="T6" fmla="*/ 816 w 1008"/>
                <a:gd name="T7" fmla="*/ 288 h 960"/>
                <a:gd name="T8" fmla="*/ 912 w 1008"/>
                <a:gd name="T9" fmla="*/ 48 h 960"/>
                <a:gd name="T10" fmla="*/ 1008 w 1008"/>
                <a:gd name="T11" fmla="*/ 0 h 9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960"/>
                <a:gd name="T20" fmla="*/ 1008 w 1008"/>
                <a:gd name="T21" fmla="*/ 960 h 9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960">
                  <a:moveTo>
                    <a:pt x="0" y="960"/>
                  </a:moveTo>
                  <a:cubicBezTo>
                    <a:pt x="156" y="944"/>
                    <a:pt x="312" y="928"/>
                    <a:pt x="432" y="864"/>
                  </a:cubicBezTo>
                  <a:cubicBezTo>
                    <a:pt x="552" y="800"/>
                    <a:pt x="656" y="672"/>
                    <a:pt x="720" y="576"/>
                  </a:cubicBezTo>
                  <a:cubicBezTo>
                    <a:pt x="784" y="480"/>
                    <a:pt x="784" y="376"/>
                    <a:pt x="816" y="288"/>
                  </a:cubicBezTo>
                  <a:cubicBezTo>
                    <a:pt x="848" y="200"/>
                    <a:pt x="880" y="96"/>
                    <a:pt x="912" y="48"/>
                  </a:cubicBezTo>
                  <a:cubicBezTo>
                    <a:pt x="944" y="0"/>
                    <a:pt x="976" y="0"/>
                    <a:pt x="1008" y="0"/>
                  </a:cubicBezTo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660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5188" y="797005"/>
            <a:ext cx="8695857" cy="497205"/>
          </a:xfrm>
        </p:spPr>
        <p:txBody>
          <a:bodyPr/>
          <a:lstStyle/>
          <a:p>
            <a:r>
              <a:rPr lang="de-DE" dirty="0" smtClean="0"/>
              <a:t>Mittelwert und </a:t>
            </a:r>
            <a:r>
              <a:rPr lang="de-DE" dirty="0" err="1" smtClean="0"/>
              <a:t>varianz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0946" y="1520042"/>
            <a:ext cx="9169783" cy="4728236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219200" y="2057400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19200" y="5029200"/>
            <a:ext cx="6096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468088" y="5213268"/>
            <a:ext cx="36487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WERTE DER ZUFALLSVARIABLEN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90946" y="1688068"/>
            <a:ext cx="25378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WAHRSCHEINLICHKEIT</a:t>
            </a:r>
          </a:p>
        </p:txBody>
      </p:sp>
      <p:grpSp>
        <p:nvGrpSpPr>
          <p:cNvPr id="11" name="Group 20"/>
          <p:cNvGrpSpPr>
            <a:grpSpLocks/>
          </p:cNvGrpSpPr>
          <p:nvPr/>
        </p:nvGrpSpPr>
        <p:grpSpPr bwMode="auto">
          <a:xfrm>
            <a:off x="2405063" y="4021138"/>
            <a:ext cx="4505325" cy="1008062"/>
            <a:chOff x="1440" y="2536"/>
            <a:chExt cx="2838" cy="635"/>
          </a:xfrm>
        </p:grpSpPr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1440" y="2536"/>
              <a:ext cx="1440" cy="632"/>
            </a:xfrm>
            <a:custGeom>
              <a:avLst/>
              <a:gdLst>
                <a:gd name="T0" fmla="*/ 0 w 1440"/>
                <a:gd name="T1" fmla="*/ 632 h 632"/>
                <a:gd name="T2" fmla="*/ 432 w 1440"/>
                <a:gd name="T3" fmla="*/ 584 h 632"/>
                <a:gd name="T4" fmla="*/ 768 w 1440"/>
                <a:gd name="T5" fmla="*/ 488 h 632"/>
                <a:gd name="T6" fmla="*/ 1008 w 1440"/>
                <a:gd name="T7" fmla="*/ 344 h 632"/>
                <a:gd name="T8" fmla="*/ 1200 w 1440"/>
                <a:gd name="T9" fmla="*/ 152 h 632"/>
                <a:gd name="T10" fmla="*/ 1296 w 1440"/>
                <a:gd name="T11" fmla="*/ 56 h 632"/>
                <a:gd name="T12" fmla="*/ 1392 w 1440"/>
                <a:gd name="T13" fmla="*/ 8 h 632"/>
                <a:gd name="T14" fmla="*/ 1440 w 1440"/>
                <a:gd name="T15" fmla="*/ 8 h 6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0"/>
                <a:gd name="T25" fmla="*/ 0 h 632"/>
                <a:gd name="T26" fmla="*/ 1440 w 1440"/>
                <a:gd name="T27" fmla="*/ 632 h 6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0" h="632">
                  <a:moveTo>
                    <a:pt x="0" y="632"/>
                  </a:moveTo>
                  <a:cubicBezTo>
                    <a:pt x="152" y="620"/>
                    <a:pt x="304" y="608"/>
                    <a:pt x="432" y="584"/>
                  </a:cubicBezTo>
                  <a:cubicBezTo>
                    <a:pt x="560" y="560"/>
                    <a:pt x="672" y="528"/>
                    <a:pt x="768" y="488"/>
                  </a:cubicBezTo>
                  <a:cubicBezTo>
                    <a:pt x="864" y="448"/>
                    <a:pt x="936" y="400"/>
                    <a:pt x="1008" y="344"/>
                  </a:cubicBezTo>
                  <a:cubicBezTo>
                    <a:pt x="1080" y="288"/>
                    <a:pt x="1152" y="200"/>
                    <a:pt x="1200" y="152"/>
                  </a:cubicBezTo>
                  <a:cubicBezTo>
                    <a:pt x="1248" y="104"/>
                    <a:pt x="1264" y="80"/>
                    <a:pt x="1296" y="56"/>
                  </a:cubicBezTo>
                  <a:cubicBezTo>
                    <a:pt x="1328" y="32"/>
                    <a:pt x="1368" y="16"/>
                    <a:pt x="1392" y="8"/>
                  </a:cubicBezTo>
                  <a:cubicBezTo>
                    <a:pt x="1416" y="0"/>
                    <a:pt x="1428" y="4"/>
                    <a:pt x="1440" y="8"/>
                  </a:cubicBezTo>
                </a:path>
              </a:pathLst>
            </a:custGeom>
            <a:noFill/>
            <a:ln w="38100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 flipH="1">
              <a:off x="2838" y="2539"/>
              <a:ext cx="1440" cy="632"/>
            </a:xfrm>
            <a:custGeom>
              <a:avLst/>
              <a:gdLst>
                <a:gd name="T0" fmla="*/ 0 w 1440"/>
                <a:gd name="T1" fmla="*/ 632 h 632"/>
                <a:gd name="T2" fmla="*/ 432 w 1440"/>
                <a:gd name="T3" fmla="*/ 584 h 632"/>
                <a:gd name="T4" fmla="*/ 768 w 1440"/>
                <a:gd name="T5" fmla="*/ 488 h 632"/>
                <a:gd name="T6" fmla="*/ 1008 w 1440"/>
                <a:gd name="T7" fmla="*/ 344 h 632"/>
                <a:gd name="T8" fmla="*/ 1200 w 1440"/>
                <a:gd name="T9" fmla="*/ 152 h 632"/>
                <a:gd name="T10" fmla="*/ 1296 w 1440"/>
                <a:gd name="T11" fmla="*/ 56 h 632"/>
                <a:gd name="T12" fmla="*/ 1392 w 1440"/>
                <a:gd name="T13" fmla="*/ 8 h 632"/>
                <a:gd name="T14" fmla="*/ 1440 w 1440"/>
                <a:gd name="T15" fmla="*/ 8 h 6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0"/>
                <a:gd name="T25" fmla="*/ 0 h 632"/>
                <a:gd name="T26" fmla="*/ 1440 w 1440"/>
                <a:gd name="T27" fmla="*/ 632 h 6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0" h="632">
                  <a:moveTo>
                    <a:pt x="0" y="632"/>
                  </a:moveTo>
                  <a:cubicBezTo>
                    <a:pt x="152" y="620"/>
                    <a:pt x="304" y="608"/>
                    <a:pt x="432" y="584"/>
                  </a:cubicBezTo>
                  <a:cubicBezTo>
                    <a:pt x="560" y="560"/>
                    <a:pt x="672" y="528"/>
                    <a:pt x="768" y="488"/>
                  </a:cubicBezTo>
                  <a:cubicBezTo>
                    <a:pt x="864" y="448"/>
                    <a:pt x="936" y="400"/>
                    <a:pt x="1008" y="344"/>
                  </a:cubicBezTo>
                  <a:cubicBezTo>
                    <a:pt x="1080" y="288"/>
                    <a:pt x="1152" y="200"/>
                    <a:pt x="1200" y="152"/>
                  </a:cubicBezTo>
                  <a:cubicBezTo>
                    <a:pt x="1248" y="104"/>
                    <a:pt x="1264" y="80"/>
                    <a:pt x="1296" y="56"/>
                  </a:cubicBezTo>
                  <a:cubicBezTo>
                    <a:pt x="1328" y="32"/>
                    <a:pt x="1368" y="16"/>
                    <a:pt x="1392" y="8"/>
                  </a:cubicBezTo>
                  <a:cubicBezTo>
                    <a:pt x="1416" y="0"/>
                    <a:pt x="1428" y="4"/>
                    <a:pt x="1440" y="8"/>
                  </a:cubicBezTo>
                </a:path>
              </a:pathLst>
            </a:custGeom>
            <a:noFill/>
            <a:ln w="38100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" name="Group 8"/>
          <p:cNvGrpSpPr>
            <a:grpSpLocks/>
          </p:cNvGrpSpPr>
          <p:nvPr/>
        </p:nvGrpSpPr>
        <p:grpSpPr bwMode="auto">
          <a:xfrm>
            <a:off x="3057525" y="3505200"/>
            <a:ext cx="3190875" cy="1524000"/>
            <a:chOff x="1008" y="2208"/>
            <a:chExt cx="2010" cy="960"/>
          </a:xfrm>
        </p:grpSpPr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1008" y="2208"/>
              <a:ext cx="1008" cy="960"/>
            </a:xfrm>
            <a:custGeom>
              <a:avLst/>
              <a:gdLst>
                <a:gd name="T0" fmla="*/ 0 w 1008"/>
                <a:gd name="T1" fmla="*/ 960 h 960"/>
                <a:gd name="T2" fmla="*/ 432 w 1008"/>
                <a:gd name="T3" fmla="*/ 864 h 960"/>
                <a:gd name="T4" fmla="*/ 720 w 1008"/>
                <a:gd name="T5" fmla="*/ 576 h 960"/>
                <a:gd name="T6" fmla="*/ 816 w 1008"/>
                <a:gd name="T7" fmla="*/ 288 h 960"/>
                <a:gd name="T8" fmla="*/ 912 w 1008"/>
                <a:gd name="T9" fmla="*/ 48 h 960"/>
                <a:gd name="T10" fmla="*/ 1008 w 1008"/>
                <a:gd name="T11" fmla="*/ 0 h 9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960"/>
                <a:gd name="T20" fmla="*/ 1008 w 1008"/>
                <a:gd name="T21" fmla="*/ 960 h 9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960">
                  <a:moveTo>
                    <a:pt x="0" y="960"/>
                  </a:moveTo>
                  <a:cubicBezTo>
                    <a:pt x="156" y="944"/>
                    <a:pt x="312" y="928"/>
                    <a:pt x="432" y="864"/>
                  </a:cubicBezTo>
                  <a:cubicBezTo>
                    <a:pt x="552" y="800"/>
                    <a:pt x="656" y="672"/>
                    <a:pt x="720" y="576"/>
                  </a:cubicBezTo>
                  <a:cubicBezTo>
                    <a:pt x="784" y="480"/>
                    <a:pt x="784" y="376"/>
                    <a:pt x="816" y="288"/>
                  </a:cubicBezTo>
                  <a:cubicBezTo>
                    <a:pt x="848" y="200"/>
                    <a:pt x="880" y="96"/>
                    <a:pt x="912" y="48"/>
                  </a:cubicBezTo>
                  <a:cubicBezTo>
                    <a:pt x="944" y="0"/>
                    <a:pt x="976" y="0"/>
                    <a:pt x="1008" y="0"/>
                  </a:cubicBezTo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 flipH="1">
              <a:off x="2010" y="2208"/>
              <a:ext cx="1008" cy="960"/>
            </a:xfrm>
            <a:custGeom>
              <a:avLst/>
              <a:gdLst>
                <a:gd name="T0" fmla="*/ 0 w 1008"/>
                <a:gd name="T1" fmla="*/ 960 h 960"/>
                <a:gd name="T2" fmla="*/ 432 w 1008"/>
                <a:gd name="T3" fmla="*/ 864 h 960"/>
                <a:gd name="T4" fmla="*/ 720 w 1008"/>
                <a:gd name="T5" fmla="*/ 576 h 960"/>
                <a:gd name="T6" fmla="*/ 816 w 1008"/>
                <a:gd name="T7" fmla="*/ 288 h 960"/>
                <a:gd name="T8" fmla="*/ 912 w 1008"/>
                <a:gd name="T9" fmla="*/ 48 h 960"/>
                <a:gd name="T10" fmla="*/ 1008 w 1008"/>
                <a:gd name="T11" fmla="*/ 0 h 9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960"/>
                <a:gd name="T20" fmla="*/ 1008 w 1008"/>
                <a:gd name="T21" fmla="*/ 960 h 9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960">
                  <a:moveTo>
                    <a:pt x="0" y="960"/>
                  </a:moveTo>
                  <a:cubicBezTo>
                    <a:pt x="156" y="944"/>
                    <a:pt x="312" y="928"/>
                    <a:pt x="432" y="864"/>
                  </a:cubicBezTo>
                  <a:cubicBezTo>
                    <a:pt x="552" y="800"/>
                    <a:pt x="656" y="672"/>
                    <a:pt x="720" y="576"/>
                  </a:cubicBezTo>
                  <a:cubicBezTo>
                    <a:pt x="784" y="480"/>
                    <a:pt x="784" y="376"/>
                    <a:pt x="816" y="288"/>
                  </a:cubicBezTo>
                  <a:cubicBezTo>
                    <a:pt x="848" y="200"/>
                    <a:pt x="880" y="96"/>
                    <a:pt x="912" y="48"/>
                  </a:cubicBezTo>
                  <a:cubicBezTo>
                    <a:pt x="944" y="0"/>
                    <a:pt x="976" y="0"/>
                    <a:pt x="1008" y="0"/>
                  </a:cubicBezTo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4135540" y="1876982"/>
            <a:ext cx="47660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ZWEI</a:t>
            </a:r>
            <a:r>
              <a:rPr kumimoji="0" lang="en-US" altLang="de-DE" sz="16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 VERTEILUNGEN MIT DENSELBEN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  <a:latin typeface="+mj-lt"/>
              </a:rPr>
              <a:t>MITTELWERTEN</a:t>
            </a:r>
            <a:r>
              <a:rPr lang="en-US" altLang="de-DE" sz="1600" kern="0" dirty="0" smtClean="0">
                <a:solidFill>
                  <a:srgbClr val="000000"/>
                </a:solidFill>
                <a:latin typeface="+mj-lt"/>
              </a:rPr>
              <a:t> UND UNTERSCHIEDLICHEN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VARIANZEN.</a:t>
            </a:r>
          </a:p>
        </p:txBody>
      </p:sp>
    </p:spTree>
    <p:extLst>
      <p:ext uri="{BB962C8B-B14F-4D97-AF65-F5344CB8AC3E}">
        <p14:creationId xmlns:p14="http://schemas.microsoft.com/office/powerpoint/2010/main" val="100666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Präferenzen und riskante </a:t>
            </a:r>
            <a:r>
              <a:rPr lang="de-DE" dirty="0" err="1" smtClean="0"/>
              <a:t>vermögenswerte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Höherer mittlerer ertrag ist bevorzugt.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Weniger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variabilität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erträge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bevorzugt (weniger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risiko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Präferenzen können durch 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nutzenfunktion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dargestellt werden: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U(µ, ϭ)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nutzen, U, steigt, wenn der durchschnittliche ertrag,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steigt.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nutzen, U, sinkt, wenn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risiko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ϭ, steigt.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98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5188" y="820755"/>
            <a:ext cx="8695857" cy="402403"/>
          </a:xfrm>
        </p:spPr>
        <p:txBody>
          <a:bodyPr/>
          <a:lstStyle/>
          <a:p>
            <a:r>
              <a:rPr lang="de-DE" dirty="0" smtClean="0"/>
              <a:t>Indifferenzkurven für riskante </a:t>
            </a:r>
            <a:r>
              <a:rPr lang="de-DE" dirty="0" err="1" smtClean="0"/>
              <a:t>vermögenswerte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25039"/>
            <a:ext cx="8697417" cy="4775737"/>
          </a:xfrm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cap="none" spc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MITTELWERT, </a:t>
            </a:r>
            <a:r>
              <a:rPr lang="en-US" altLang="de-DE" sz="1600" cap="none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</a:t>
            </a:r>
            <a:endParaRPr lang="en-US" altLang="de-DE" sz="1600" cap="none" spc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219200" y="1872342"/>
            <a:ext cx="0" cy="315685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19200" y="5029200"/>
            <a:ext cx="3505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1447800" y="1600200"/>
            <a:ext cx="1981200" cy="1905000"/>
          </a:xfrm>
          <a:custGeom>
            <a:avLst/>
            <a:gdLst>
              <a:gd name="T0" fmla="*/ 0 w 1584"/>
              <a:gd name="T1" fmla="*/ 1905000 h 1440"/>
              <a:gd name="T2" fmla="*/ 780473 w 1584"/>
              <a:gd name="T3" fmla="*/ 1778000 h 1440"/>
              <a:gd name="T4" fmla="*/ 1440873 w 1584"/>
              <a:gd name="T5" fmla="*/ 1270000 h 1440"/>
              <a:gd name="T6" fmla="*/ 1861127 w 1584"/>
              <a:gd name="T7" fmla="*/ 571500 h 1440"/>
              <a:gd name="T8" fmla="*/ 1981200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295400" y="1676400"/>
            <a:ext cx="2438400" cy="2362200"/>
          </a:xfrm>
          <a:custGeom>
            <a:avLst/>
            <a:gdLst>
              <a:gd name="T0" fmla="*/ 0 w 1584"/>
              <a:gd name="T1" fmla="*/ 2362200 h 1440"/>
              <a:gd name="T2" fmla="*/ 960582 w 1584"/>
              <a:gd name="T3" fmla="*/ 2204720 h 1440"/>
              <a:gd name="T4" fmla="*/ 1773382 w 1584"/>
              <a:gd name="T5" fmla="*/ 1574800 h 1440"/>
              <a:gd name="T6" fmla="*/ 2290618 w 1584"/>
              <a:gd name="T7" fmla="*/ 708660 h 1440"/>
              <a:gd name="T8" fmla="*/ 2438400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1371600" y="2362200"/>
            <a:ext cx="2514600" cy="2286000"/>
          </a:xfrm>
          <a:custGeom>
            <a:avLst/>
            <a:gdLst>
              <a:gd name="T0" fmla="*/ 0 w 1584"/>
              <a:gd name="T1" fmla="*/ 2286000 h 1440"/>
              <a:gd name="T2" fmla="*/ 990600 w 1584"/>
              <a:gd name="T3" fmla="*/ 2133600 h 1440"/>
              <a:gd name="T4" fmla="*/ 1828800 w 1584"/>
              <a:gd name="T5" fmla="*/ 1524000 h 1440"/>
              <a:gd name="T6" fmla="*/ 2362200 w 1584"/>
              <a:gd name="T7" fmla="*/ 685800 h 1440"/>
              <a:gd name="T8" fmla="*/ 2514600 w 158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4"/>
              <a:gd name="T16" fmla="*/ 0 h 1440"/>
              <a:gd name="T17" fmla="*/ 1584 w 158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4" h="1440">
                <a:moveTo>
                  <a:pt x="0" y="1440"/>
                </a:moveTo>
                <a:cubicBezTo>
                  <a:pt x="216" y="1432"/>
                  <a:pt x="432" y="1424"/>
                  <a:pt x="624" y="1344"/>
                </a:cubicBezTo>
                <a:cubicBezTo>
                  <a:pt x="816" y="1264"/>
                  <a:pt x="1008" y="1112"/>
                  <a:pt x="1152" y="960"/>
                </a:cubicBezTo>
                <a:cubicBezTo>
                  <a:pt x="1296" y="808"/>
                  <a:pt x="1416" y="592"/>
                  <a:pt x="1488" y="432"/>
                </a:cubicBezTo>
                <a:cubicBezTo>
                  <a:pt x="1560" y="272"/>
                  <a:pt x="1572" y="136"/>
                  <a:pt x="1584" y="0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rot="2904305">
            <a:off x="1905000" y="3200400"/>
            <a:ext cx="1752600" cy="381000"/>
          </a:xfrm>
          <a:prstGeom prst="leftArrow">
            <a:avLst>
              <a:gd name="adj1" fmla="val 50000"/>
              <a:gd name="adj2" fmla="val 115000"/>
            </a:avLst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505508" y="5160983"/>
            <a:ext cx="30139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STANDARDABWEICHUNG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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029200" y="2327275"/>
            <a:ext cx="40560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HÖHERER MITTELWERT IST EIN GUT;</a:t>
            </a:r>
          </a:p>
          <a:p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HÖHERES RISIKO IST EIN UNGUT.</a:t>
            </a:r>
            <a:endParaRPr lang="en-US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531207"/>
              </p:ext>
            </p:extLst>
          </p:nvPr>
        </p:nvGraphicFramePr>
        <p:xfrm>
          <a:off x="5564704" y="3293873"/>
          <a:ext cx="1656008" cy="659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0" name="Equation" r:id="rId3" imgW="2543108" imgH="1009703" progId="Equation">
                  <p:embed/>
                </p:oleObj>
              </mc:Choice>
              <mc:Fallback>
                <p:oleObj name="Equation" r:id="rId3" imgW="2543108" imgH="1009703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4704" y="3293873"/>
                        <a:ext cx="1656008" cy="659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466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Berechnung der grenzrate der </a:t>
            </a:r>
            <a:r>
              <a:rPr lang="de-DE" dirty="0" err="1" smtClean="0"/>
              <a:t>substitution</a:t>
            </a:r>
            <a:r>
              <a:rPr lang="de-DE" dirty="0" smtClean="0"/>
              <a:t> (MRS)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119168"/>
              </p:ext>
            </p:extLst>
          </p:nvPr>
        </p:nvGraphicFramePr>
        <p:xfrm>
          <a:off x="2987898" y="2517569"/>
          <a:ext cx="3378617" cy="2727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4" name="Equation" r:id="rId3" imgW="4105118" imgH="3314780" progId="Equation">
                  <p:embed/>
                </p:oleObj>
              </mc:Choice>
              <mc:Fallback>
                <p:oleObj name="Equation" r:id="rId3" imgW="4105118" imgH="3314780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98" y="2517569"/>
                        <a:ext cx="3378617" cy="27279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679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282383"/>
          </a:xfrm>
        </p:spPr>
        <p:txBody>
          <a:bodyPr/>
          <a:lstStyle/>
          <a:p>
            <a:r>
              <a:rPr lang="de-DE" dirty="0" smtClean="0"/>
              <a:t>BUDGETBESCHRÄNKUNG BEI ZWEI VERMÖGENSWERTEN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042556"/>
            <a:ext cx="8697417" cy="4322618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RISIKOFREIER VERMÖGENSWERT MIT EINER KONSTANTEN ERTRAGSRATE VON 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i="1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.RISKANTER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VERMÖGENSWERT MIT EINER ERTRAGSRATE VON 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i="1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MIT EINER WAHRSCHEINLICHKEIT VON </a:t>
            </a:r>
            <a:r>
              <a:rPr lang="en-US" altLang="ja-JP" sz="1600" b="0" i="1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</a:t>
            </a:r>
            <a:r>
              <a:rPr lang="en-US" altLang="ja-JP" sz="1600" b="0" i="1" kern="0" cap="none" spc="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Symbol" pitchFamily="18" charset="2"/>
              </a:rPr>
              <a:t>s  </a:t>
            </a:r>
            <a:r>
              <a:rPr lang="en-US" altLang="ja-JP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ERZIELT WIRD.</a:t>
            </a: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DER ERTRAG DES RISKANTEN AKTIVUMS, </a:t>
            </a:r>
            <a:r>
              <a:rPr lang="en-US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r</a:t>
            </a:r>
            <a:r>
              <a:rPr lang="en-US" sz="1600" b="0" i="1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, IST DANN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PORTFOLIO BESTEHE AUS EINEM RISKANTEN UND EINEM RISIKOFREIEN VERMÖGENSWERT, WOBEI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ANTEIL DES RISIKANTEN AKTIVUMS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DURCHSCHNITTLICHE ERTRAGSRATE DES PORTFOLIOS IST DANN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DAMIT DAS RISKANTE AKTIVUM IM PORTFOLIO ENTHALTEN IST, MUSS 		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391517"/>
              </p:ext>
            </p:extLst>
          </p:nvPr>
        </p:nvGraphicFramePr>
        <p:xfrm>
          <a:off x="3349474" y="3354067"/>
          <a:ext cx="1297213" cy="637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8" name="Equation" r:id="rId3" imgW="2190616" imgH="1066694" progId="Equation">
                  <p:embed/>
                </p:oleObj>
              </mc:Choice>
              <mc:Fallback>
                <p:oleObj name="Equation" r:id="rId3" imgW="2190616" imgH="106669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474" y="3354067"/>
                        <a:ext cx="1297213" cy="6373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268383"/>
              </p:ext>
            </p:extLst>
          </p:nvPr>
        </p:nvGraphicFramePr>
        <p:xfrm>
          <a:off x="2922913" y="5183460"/>
          <a:ext cx="2268188" cy="378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9" name="Formel" r:id="rId5" imgW="3257416" imgH="533347" progId="Equation.3">
                  <p:embed/>
                </p:oleObj>
              </mc:Choice>
              <mc:Fallback>
                <p:oleObj name="Formel" r:id="rId5" imgW="3257416" imgH="53334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2913" y="5183460"/>
                        <a:ext cx="2268188" cy="3780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349774"/>
              </p:ext>
            </p:extLst>
          </p:nvPr>
        </p:nvGraphicFramePr>
        <p:xfrm>
          <a:off x="3872624" y="5949538"/>
          <a:ext cx="786464" cy="330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0" name="Equation" r:id="rId7" imgW="1285897" imgH="533347" progId="Equation">
                  <p:embed/>
                </p:oleObj>
              </mc:Choice>
              <mc:Fallback>
                <p:oleObj name="Equation" r:id="rId7" imgW="1285897" imgH="533347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2624" y="5949538"/>
                        <a:ext cx="786464" cy="3303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80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VARIANZ DER ERTRAGSRATE DES PORTFOLIOS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2647241"/>
              </p:ext>
            </p:extLst>
          </p:nvPr>
        </p:nvGraphicFramePr>
        <p:xfrm>
          <a:off x="2125014" y="2277060"/>
          <a:ext cx="4509416" cy="84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73" name="Equation" r:id="rId3" imgW="5705497" imgH="1066694" progId="Equation">
                  <p:embed/>
                </p:oleObj>
              </mc:Choice>
              <mc:Fallback>
                <p:oleObj name="Equation" r:id="rId3" imgW="5705497" imgH="106669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014" y="2277060"/>
                        <a:ext cx="4509416" cy="843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507278"/>
              </p:ext>
            </p:extLst>
          </p:nvPr>
        </p:nvGraphicFramePr>
        <p:xfrm>
          <a:off x="4370118" y="3307279"/>
          <a:ext cx="2751899" cy="45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74" name="Equation" r:id="rId5" imgW="3257416" imgH="533347" progId="Equation">
                  <p:embed/>
                </p:oleObj>
              </mc:Choice>
              <mc:Fallback>
                <p:oleObj name="Equation" r:id="rId5" imgW="3257416" imgH="533347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0118" y="3307279"/>
                        <a:ext cx="2751899" cy="45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102633"/>
              </p:ext>
            </p:extLst>
          </p:nvPr>
        </p:nvGraphicFramePr>
        <p:xfrm>
          <a:off x="1532586" y="3913911"/>
          <a:ext cx="6207617" cy="1725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75" name="Equation" r:id="rId7" imgW="8258287" imgH="2286080" progId="Equation">
                  <p:embed/>
                </p:oleObj>
              </mc:Choice>
              <mc:Fallback>
                <p:oleObj name="Equation" r:id="rId7" imgW="8258287" imgH="2286080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2586" y="3913911"/>
                        <a:ext cx="6207617" cy="17256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4762995" y="2846231"/>
            <a:ext cx="852194" cy="50656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4267200" y="3352800"/>
            <a:ext cx="495795" cy="480951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44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846</Words>
  <Application>Microsoft Office PowerPoint</Application>
  <PresentationFormat>A4-Papier (210x297 mm)</PresentationFormat>
  <Paragraphs>143</Paragraphs>
  <Slides>18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6" baseType="lpstr">
      <vt:lpstr>Times New Roman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Equation</vt:lpstr>
      <vt:lpstr>13. Kapitel</vt:lpstr>
      <vt:lpstr>Mittelwert, varianz und standardabweichung einer verteilung</vt:lpstr>
      <vt:lpstr>Mittelwert und varianz (1)</vt:lpstr>
      <vt:lpstr>Mittelwert und varianz (2)</vt:lpstr>
      <vt:lpstr>Präferenzen und riskante vermögenswerte</vt:lpstr>
      <vt:lpstr>Indifferenzkurven für riskante vermögenswerte</vt:lpstr>
      <vt:lpstr>Berechnung der grenzrate der substitution (MRS)</vt:lpstr>
      <vt:lpstr>BUDGETBESCHRÄNKUNG BEI ZWEI VERMÖGENSWERTEN</vt:lpstr>
      <vt:lpstr>DIE VARIANZ DER ERTRAGSRATE DES PORTFOLIOS</vt:lpstr>
      <vt:lpstr>VARIANZ DER ERTRAGSRATE UND ANTEIL DES RISKANTEN VERMÖGENSWERTES AM PORTFOLIO </vt:lpstr>
      <vt:lpstr>BUDGETBESCHRÄNKUNG EINES PORTFOLIOS</vt:lpstr>
      <vt:lpstr>Das optimale portfolio</vt:lpstr>
      <vt:lpstr>Ein anderer riskanter vermögenswert – optimales portfolio</vt:lpstr>
      <vt:lpstr>Das optimale portfolio BEI HÖHERER ERTRAGSRATE UND GRÖßEREM RISIKO</vt:lpstr>
      <vt:lpstr>MESSUNG DES RISIKOS</vt:lpstr>
      <vt:lpstr>DAS BETA EINES WERTPAPIERS</vt:lpstr>
      <vt:lpstr>Risikobereinigung der ertragsrate riskanter vermögenswerte</vt:lpstr>
      <vt:lpstr>Gleichgewicht auf einem markt riskanter vermögenswerte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2016-08-17T08:14:05Z</dcterms:modified>
</cp:coreProperties>
</file>